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73" r:id="rId3"/>
    <p:sldId id="263" r:id="rId4"/>
    <p:sldId id="260" r:id="rId5"/>
    <p:sldId id="265" r:id="rId6"/>
    <p:sldId id="261" r:id="rId7"/>
    <p:sldId id="266" r:id="rId8"/>
    <p:sldId id="276" r:id="rId9"/>
    <p:sldId id="270" r:id="rId10"/>
    <p:sldId id="277" r:id="rId11"/>
    <p:sldId id="267" r:id="rId12"/>
    <p:sldId id="278" r:id="rId13"/>
    <p:sldId id="268" r:id="rId14"/>
    <p:sldId id="269" r:id="rId15"/>
    <p:sldId id="272" r:id="rId16"/>
    <p:sldId id="274" r:id="rId17"/>
    <p:sldId id="275" r:id="rId18"/>
    <p:sldId id="279" r:id="rId19"/>
    <p:sldId id="280" r:id="rId2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216" autoAdjust="0"/>
  </p:normalViewPr>
  <p:slideViewPr>
    <p:cSldViewPr>
      <p:cViewPr>
        <p:scale>
          <a:sx n="60" d="100"/>
          <a:sy n="60" d="100"/>
        </p:scale>
        <p:origin x="-2128" y="-10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E7ED-BB6A-49D1-98F1-3B94FDE0BD3D}" type="datetimeFigureOut">
              <a:rPr lang="en-GB" smtClean="0"/>
              <a:t>6/03/14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525FF-E454-47E0-B1BE-C4E252381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0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E28C-3645-472C-99AE-33B17285C250}" type="datetimeFigureOut">
              <a:rPr lang="en-GB" smtClean="0"/>
              <a:t>6/03/14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CF13F-0244-4F44-B306-AE7200520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TEST STUDENTS KNOWLEDGE</a:t>
            </a:r>
          </a:p>
          <a:p>
            <a:endParaRPr lang="en-GB" dirty="0" smtClean="0"/>
          </a:p>
          <a:p>
            <a:r>
              <a:rPr lang="en-GB" dirty="0" smtClean="0"/>
              <a:t>GET THEM INTO THEIR SEATS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CF13F-0244-4F44-B306-AE72005207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1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THE VIDEO CLIP – BEFORE WATCHING CLIP STUDENTS DRAW SPIDER DIAGRAM</a:t>
            </a:r>
          </a:p>
          <a:p>
            <a:endParaRPr lang="en-GB" dirty="0" smtClean="0"/>
          </a:p>
          <a:p>
            <a:r>
              <a:rPr lang="en-GB" dirty="0" smtClean="0"/>
              <a:t>IN</a:t>
            </a:r>
            <a:r>
              <a:rPr lang="en-GB" baseline="0" dirty="0" smtClean="0"/>
              <a:t> THEIR BOOK AND WRITE DOWN THE DIFFERENT TYPES OF ENERGYS THAT THEY SEE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CF13F-0244-4F44-B306-AE72005207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8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2300"/>
            <a:ext cx="9647156" cy="282322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200" smtClean="0">
                <a:effectLst/>
                <a:latin typeface="Garamond" pitchFamily="18" charset="0"/>
              </a:defRPr>
            </a:lvl1pPr>
          </a:lstStyle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8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9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0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>
            <a:lvl1pPr>
              <a:defRPr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39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2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1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3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0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4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2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30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0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0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8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4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5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3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9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 High Performing Specialist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0EE6-94F4-4693-892B-44AFEA999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A High Performing Specialist School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D73C-8911-4908-8C04-A1BDAD6892B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" y="-27384"/>
            <a:ext cx="3599695" cy="10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youtube.com/watch?v=kbQc-XUrWvo" TargetMode="Externa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3151" r="26265" b="16077"/>
          <a:stretch>
            <a:fillRect/>
          </a:stretch>
        </p:blipFill>
        <p:spPr bwMode="auto">
          <a:xfrm>
            <a:off x="2215144" y="2011742"/>
            <a:ext cx="4725144" cy="47251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-540568" y="980728"/>
            <a:ext cx="9684568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 smtClean="0">
                <a:solidFill>
                  <a:srgbClr val="FF0000"/>
                </a:solidFill>
              </a:rPr>
              <a:t>ENERGY</a:t>
            </a:r>
            <a:endParaRPr lang="en-GB" sz="5400" b="1" dirty="0">
              <a:solidFill>
                <a:srgbClr val="FF0000"/>
              </a:solidFill>
            </a:endParaRPr>
          </a:p>
          <a:p>
            <a:endParaRPr lang="en-GB" sz="11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800" b="1" dirty="0"/>
              <a:t>Today’s Target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-State the different types of energy and how it can 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be transferred from one form to another</a:t>
            </a:r>
            <a:endParaRPr lang="en-GB" sz="2800" dirty="0"/>
          </a:p>
          <a:p>
            <a:r>
              <a:rPr lang="en-GB" sz="2800" dirty="0"/>
              <a:t>	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</a:t>
            </a:r>
            <a:r>
              <a:rPr lang="en-GB" sz="2800" dirty="0"/>
              <a:t>	</a:t>
            </a:r>
            <a:r>
              <a:rPr lang="en-GB" sz="2800" b="1" dirty="0" smtClean="0"/>
              <a:t>Steps </a:t>
            </a:r>
            <a:r>
              <a:rPr lang="en-GB" sz="2800" b="1" dirty="0"/>
              <a:t>to Success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            -State the names of the different energy types –</a:t>
            </a:r>
            <a:r>
              <a:rPr lang="en-GB" sz="2800" dirty="0" smtClean="0">
                <a:solidFill>
                  <a:srgbClr val="FF0000"/>
                </a:solidFill>
              </a:rPr>
              <a:t>L4b</a:t>
            </a:r>
            <a:endParaRPr lang="en-GB" sz="2800" dirty="0"/>
          </a:p>
          <a:p>
            <a:r>
              <a:rPr lang="en-GB" sz="2800" dirty="0"/>
              <a:t>	</a:t>
            </a:r>
            <a:r>
              <a:rPr lang="en-GB" sz="2800" dirty="0" smtClean="0"/>
              <a:t> </a:t>
            </a:r>
            <a:r>
              <a:rPr lang="en-GB" sz="2800" dirty="0"/>
              <a:t>	</a:t>
            </a:r>
            <a:r>
              <a:rPr lang="en-GB" sz="2800" dirty="0" smtClean="0"/>
              <a:t> -Give examples of what energy can be transferred  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 into– </a:t>
            </a:r>
            <a:r>
              <a:rPr lang="en-GB" sz="2800" dirty="0" smtClean="0">
                <a:solidFill>
                  <a:srgbClr val="FF0000"/>
                </a:solidFill>
              </a:rPr>
              <a:t>L4a</a:t>
            </a:r>
          </a:p>
          <a:p>
            <a:endParaRPr lang="en-GB" sz="2800" dirty="0" smtClean="0"/>
          </a:p>
          <a:p>
            <a:r>
              <a:rPr lang="en-GB" sz="2800" b="1" dirty="0"/>
              <a:t>		Path to Progress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-Describe the Law of Conservation of Energy – </a:t>
            </a:r>
            <a:r>
              <a:rPr lang="en-GB" sz="2800" dirty="0" smtClean="0">
                <a:solidFill>
                  <a:srgbClr val="FF0000"/>
                </a:solidFill>
              </a:rPr>
              <a:t>L5c</a:t>
            </a:r>
            <a:endParaRPr lang="en-GB" sz="2800" dirty="0"/>
          </a:p>
          <a:p>
            <a:endParaRPr lang="en-US" sz="2800" b="1" u="sng" dirty="0"/>
          </a:p>
        </p:txBody>
      </p:sp>
      <p:pic>
        <p:nvPicPr>
          <p:cNvPr id="5" name="Picture 4" descr="C:\Users\lbennett\Documents\Downloads\arrow.jpg"/>
          <p:cNvPicPr/>
          <p:nvPr/>
        </p:nvPicPr>
        <p:blipFill>
          <a:blip r:embed="rId4" cstate="print"/>
          <a:srcRect t="7848"/>
          <a:stretch>
            <a:fillRect/>
          </a:stretch>
        </p:blipFill>
        <p:spPr bwMode="auto">
          <a:xfrm>
            <a:off x="189657" y="2204864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Feet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5692">
            <a:off x="513088" y="3722160"/>
            <a:ext cx="628990" cy="13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824" y="54452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9915" y="6492875"/>
            <a:ext cx="2895600" cy="365125"/>
          </a:xfrm>
        </p:spPr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4688" r="6991" b="25000"/>
          <a:stretch/>
        </p:blipFill>
        <p:spPr bwMode="auto">
          <a:xfrm>
            <a:off x="1468782" y="0"/>
            <a:ext cx="6217868" cy="1268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912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Law of Conservation Of Energy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Energy cannot be created or destroyed but can be transferred from one form to another.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ACTIVATE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3151" r="26265" b="16077"/>
          <a:stretch>
            <a:fillRect/>
          </a:stretch>
        </p:blipFill>
        <p:spPr bwMode="auto">
          <a:xfrm>
            <a:off x="2215144" y="2011742"/>
            <a:ext cx="4725144" cy="47251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-756592" y="980728"/>
            <a:ext cx="1008112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800" b="1" dirty="0"/>
              <a:t>Today’s Target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</a:t>
            </a:r>
            <a:r>
              <a:rPr lang="en-GB" sz="2800" dirty="0"/>
              <a:t>State </a:t>
            </a:r>
            <a:r>
              <a:rPr lang="en-GB" sz="2800" dirty="0" smtClean="0"/>
              <a:t>10 </a:t>
            </a:r>
            <a:r>
              <a:rPr lang="en-GB" sz="2800" dirty="0"/>
              <a:t>different forms of </a:t>
            </a:r>
            <a:r>
              <a:rPr lang="en-GB" sz="2800" dirty="0" smtClean="0"/>
              <a:t>Energy – </a:t>
            </a:r>
            <a:r>
              <a:rPr lang="en-GB" sz="2800" dirty="0" smtClean="0">
                <a:solidFill>
                  <a:srgbClr val="FF0000"/>
                </a:solidFill>
              </a:rPr>
              <a:t>L4 </a:t>
            </a:r>
            <a:endParaRPr lang="en-GB" sz="2800" dirty="0" smtClean="0"/>
          </a:p>
          <a:p>
            <a:r>
              <a:rPr lang="en-GB" sz="2800" dirty="0"/>
              <a:t>	</a:t>
            </a:r>
            <a:r>
              <a:rPr lang="en-GB" sz="2800" dirty="0" smtClean="0"/>
              <a:t>	-</a:t>
            </a:r>
            <a:r>
              <a:rPr lang="en-GB" sz="2800" b="1" dirty="0" smtClean="0">
                <a:solidFill>
                  <a:srgbClr val="FF0000"/>
                </a:solidFill>
              </a:rPr>
              <a:t>Understand </a:t>
            </a:r>
            <a:r>
              <a:rPr lang="en-GB" sz="2800" b="1" dirty="0">
                <a:solidFill>
                  <a:srgbClr val="FF0000"/>
                </a:solidFill>
              </a:rPr>
              <a:t>that energy is not created or </a:t>
            </a:r>
            <a:r>
              <a:rPr lang="en-GB" sz="2800" b="1" dirty="0" smtClean="0">
                <a:solidFill>
                  <a:srgbClr val="FF0000"/>
                </a:solidFill>
              </a:rPr>
              <a:t>          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                        destroyed </a:t>
            </a:r>
            <a:r>
              <a:rPr lang="en-GB" sz="2800" b="1" dirty="0">
                <a:solidFill>
                  <a:srgbClr val="FF0000"/>
                </a:solidFill>
              </a:rPr>
              <a:t>only transferred into one form or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                      another – L5 </a:t>
            </a:r>
          </a:p>
          <a:p>
            <a:endParaRPr lang="en-GB" sz="2800" dirty="0"/>
          </a:p>
          <a:p>
            <a:r>
              <a:rPr lang="en-GB" sz="2800" dirty="0"/>
              <a:t>		</a:t>
            </a:r>
            <a:r>
              <a:rPr lang="en-GB" sz="2800" b="1" dirty="0" smtClean="0"/>
              <a:t>Steps </a:t>
            </a:r>
            <a:r>
              <a:rPr lang="en-GB" sz="2800" b="1" dirty="0"/>
              <a:t>to Success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-State the names of all the different energy types – </a:t>
            </a:r>
            <a:r>
              <a:rPr lang="en-GB" sz="2800" dirty="0" smtClean="0">
                <a:solidFill>
                  <a:srgbClr val="FF0000"/>
                </a:solidFill>
              </a:rPr>
              <a:t>L4b</a:t>
            </a:r>
            <a:endParaRPr lang="en-GB" sz="2800" dirty="0"/>
          </a:p>
          <a:p>
            <a:r>
              <a:rPr lang="en-GB" sz="2800" dirty="0"/>
              <a:t>		</a:t>
            </a:r>
            <a:r>
              <a:rPr lang="en-GB" sz="2800" dirty="0" smtClean="0"/>
              <a:t>-Give examples of where energy comes from – </a:t>
            </a:r>
            <a:r>
              <a:rPr lang="en-GB" sz="2800" dirty="0" smtClean="0">
                <a:solidFill>
                  <a:srgbClr val="FF0000"/>
                </a:solidFill>
              </a:rPr>
              <a:t>L4a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/>
              <a:t>		Path to Progress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</a:t>
            </a:r>
            <a:r>
              <a:rPr lang="en-GB" sz="2800" b="1" dirty="0" smtClean="0">
                <a:solidFill>
                  <a:srgbClr val="FF0000"/>
                </a:solidFill>
              </a:rPr>
              <a:t>Describe the Law of Conservation of Energy – L5c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US" sz="2800" b="1" u="sng" dirty="0"/>
          </a:p>
        </p:txBody>
      </p:sp>
      <p:pic>
        <p:nvPicPr>
          <p:cNvPr id="5" name="Picture 4" descr="C:\Users\lbennett\Documents\Downloads\arrow.jpg"/>
          <p:cNvPicPr/>
          <p:nvPr/>
        </p:nvPicPr>
        <p:blipFill>
          <a:blip r:embed="rId4" cstate="print"/>
          <a:srcRect t="7848"/>
          <a:stretch>
            <a:fillRect/>
          </a:stretch>
        </p:blipFill>
        <p:spPr bwMode="auto">
          <a:xfrm>
            <a:off x="107504" y="1268760"/>
            <a:ext cx="792088" cy="7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Feet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5692">
            <a:off x="228729" y="3598362"/>
            <a:ext cx="623358" cy="10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10087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9915" y="6492875"/>
            <a:ext cx="2895600" cy="365125"/>
          </a:xfrm>
        </p:spPr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35896" y="44624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 smtClean="0"/>
              <a:t>LEARNING OUTCOMES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160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3394720" cy="12241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energy is going in?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CONSOLIDATE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2050" name="Picture 2" descr="C:\Users\siqbal\AppData\Local\Microsoft\Windows\Temporary Internet Files\Content.IE5\WAIC7HVH\MC9001978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7"/>
            <a:ext cx="1976673" cy="20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0608" y="5085185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 smtClean="0">
                <a:solidFill>
                  <a:srgbClr val="FF0000"/>
                </a:solidFill>
              </a:rPr>
              <a:t>Electrical Energy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1556792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What energy is coming out?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40045" y="321297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425018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8562" y="4905164"/>
            <a:ext cx="1296144" cy="36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5004048" y="2960949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Sound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2040" y="3969061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Heat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60032" y="5157192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Light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3394720" cy="12241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energy is going in?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CONSOLIDATE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608" y="5085185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 smtClean="0">
                <a:solidFill>
                  <a:srgbClr val="FF0000"/>
                </a:solidFill>
              </a:rPr>
              <a:t>Chemical Energy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1556792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What energy is coming out?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40045" y="321297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4250186"/>
            <a:ext cx="1440160" cy="330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5004048" y="2960949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Light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2040" y="4347102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Heat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iqbal\AppData\Local\Microsoft\Windows\Temporary Internet Files\Content.IE5\9J2P1YUR\MC900391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1286"/>
            <a:ext cx="2088232" cy="19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1" y="5085184"/>
            <a:ext cx="2053287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Electrical Energy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pic>
        <p:nvPicPr>
          <p:cNvPr id="4098" name="Picture 2" descr="C:\Users\siqbal\AppData\Local\Microsoft\Windows\Temporary Internet Files\Content.IE5\IJF2VGHZ\MC9000183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9173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484784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mtClean="0"/>
              <a:t>What energy is going in?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32040" y="1556792"/>
            <a:ext cx="339472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What energy is coming out?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40045" y="321297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51920" y="425018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8562" y="4905164"/>
            <a:ext cx="1296144" cy="36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04048" y="2960949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Sound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32040" y="3969061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Heat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60032" y="5157192"/>
            <a:ext cx="3394720" cy="4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Light Energy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CONSOLIDATE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9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3151" r="26265" b="16077"/>
          <a:stretch>
            <a:fillRect/>
          </a:stretch>
        </p:blipFill>
        <p:spPr bwMode="auto">
          <a:xfrm>
            <a:off x="2215144" y="2011742"/>
            <a:ext cx="4725144" cy="47251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-540568" y="980728"/>
            <a:ext cx="986509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800" b="1" dirty="0"/>
              <a:t>Today’s Target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</a:t>
            </a:r>
            <a:r>
              <a:rPr lang="en-GB" sz="2800" dirty="0"/>
              <a:t>State </a:t>
            </a:r>
            <a:r>
              <a:rPr lang="en-GB" sz="2800" dirty="0" smtClean="0"/>
              <a:t>10 </a:t>
            </a:r>
            <a:r>
              <a:rPr lang="en-GB" sz="2800" dirty="0"/>
              <a:t>different forms of </a:t>
            </a:r>
            <a:r>
              <a:rPr lang="en-GB" sz="2800" dirty="0" smtClean="0"/>
              <a:t>Energy – </a:t>
            </a:r>
            <a:r>
              <a:rPr lang="en-GB" sz="2800" dirty="0" smtClean="0">
                <a:solidFill>
                  <a:srgbClr val="FF0000"/>
                </a:solidFill>
              </a:rPr>
              <a:t>L4 </a:t>
            </a:r>
            <a:endParaRPr lang="en-GB" sz="2800" dirty="0" smtClean="0"/>
          </a:p>
          <a:p>
            <a:r>
              <a:rPr lang="en-GB" sz="2800" dirty="0"/>
              <a:t>	</a:t>
            </a:r>
            <a:r>
              <a:rPr lang="en-GB" sz="2800" dirty="0" smtClean="0"/>
              <a:t>	-Understand </a:t>
            </a:r>
            <a:r>
              <a:rPr lang="en-GB" sz="2800" dirty="0"/>
              <a:t>that energy is not created or </a:t>
            </a:r>
            <a:r>
              <a:rPr lang="en-GB" sz="2800" dirty="0" smtClean="0"/>
              <a:t>           </a:t>
            </a:r>
          </a:p>
          <a:p>
            <a:r>
              <a:rPr lang="en-GB" sz="2800" dirty="0" smtClean="0"/>
              <a:t>                        destroyed </a:t>
            </a:r>
            <a:r>
              <a:rPr lang="en-GB" sz="2800" dirty="0"/>
              <a:t>only transferred into one form or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another – </a:t>
            </a:r>
            <a:r>
              <a:rPr lang="en-GB" sz="2800" dirty="0" smtClean="0">
                <a:solidFill>
                  <a:srgbClr val="FF0000"/>
                </a:solidFill>
              </a:rPr>
              <a:t>L5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		</a:t>
            </a:r>
            <a:r>
              <a:rPr lang="en-GB" sz="2800" b="1" dirty="0" smtClean="0"/>
              <a:t>Steps </a:t>
            </a:r>
            <a:r>
              <a:rPr lang="en-GB" sz="2800" b="1" dirty="0"/>
              <a:t>to Success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-State the names of all the different energy types – </a:t>
            </a:r>
            <a:r>
              <a:rPr lang="en-GB" sz="2800" dirty="0">
                <a:solidFill>
                  <a:srgbClr val="FF0000"/>
                </a:solidFill>
              </a:rPr>
              <a:t>L4</a:t>
            </a:r>
            <a:endParaRPr lang="en-GB" sz="2800" dirty="0"/>
          </a:p>
          <a:p>
            <a:r>
              <a:rPr lang="en-GB" sz="2800" dirty="0"/>
              <a:t>		</a:t>
            </a:r>
            <a:r>
              <a:rPr lang="en-GB" sz="2800" dirty="0" smtClean="0"/>
              <a:t>-Give examples of where energy comes from – </a:t>
            </a:r>
            <a:r>
              <a:rPr lang="en-GB" sz="2800" dirty="0">
                <a:solidFill>
                  <a:srgbClr val="FF0000"/>
                </a:solidFill>
              </a:rPr>
              <a:t>L4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/>
              <a:t>		Path to Progress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-Describe the Law of Conservation of Energy – </a:t>
            </a:r>
            <a:r>
              <a:rPr lang="en-GB" sz="2800" dirty="0" smtClean="0">
                <a:solidFill>
                  <a:srgbClr val="FF0000"/>
                </a:solidFill>
              </a:rPr>
              <a:t>L5</a:t>
            </a:r>
            <a:endParaRPr lang="en-GB" sz="2800" dirty="0"/>
          </a:p>
          <a:p>
            <a:endParaRPr lang="en-US" sz="2800" b="1" u="sng" dirty="0"/>
          </a:p>
        </p:txBody>
      </p:sp>
      <p:pic>
        <p:nvPicPr>
          <p:cNvPr id="5" name="Picture 4" descr="C:\Users\lbennett\Documents\Downloads\arrow.jpg"/>
          <p:cNvPicPr/>
          <p:nvPr/>
        </p:nvPicPr>
        <p:blipFill>
          <a:blip r:embed="rId4" cstate="print"/>
          <a:srcRect t="7848"/>
          <a:stretch>
            <a:fillRect/>
          </a:stretch>
        </p:blipFill>
        <p:spPr bwMode="auto">
          <a:xfrm>
            <a:off x="107504" y="1268760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Feet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5692">
            <a:off x="369752" y="3482307"/>
            <a:ext cx="628990" cy="13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9915" y="6492875"/>
            <a:ext cx="2895600" cy="365125"/>
          </a:xfrm>
        </p:spPr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35896" y="44624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 smtClean="0"/>
              <a:t>LEARNING OUTCOMES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557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12576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ACHIEVE HIGHER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3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12576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ACHIEVE HIGHER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4208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Q1. What is the Law of Conservation of Energy?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Q2. What energy change is taking place in an electric fire?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0343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Q3. Which is the useful and wasteful energy in an electric fire?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69552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Q4. What are the 10 different types of energy?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075383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QUICK QUIZ</a:t>
            </a:r>
            <a:endParaRPr lang="en-GB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9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9952" y="12576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ACHIEVE HIGHER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026" name="Picture 2" descr="http://i.telegraph.co.uk/multimedia/archive/02118/PF-Energy3_211893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" y="987391"/>
            <a:ext cx="9132175" cy="58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3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pic>
        <p:nvPicPr>
          <p:cNvPr id="2050" name="Picture 2" descr="http://t0.gstatic.com/images?q=tbn:ANd9GcTNuZt_OxyymZF19-sqzkHHskIzM1-Zt3GWv2i969JC5EhS4KxP8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60440" cy="52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39952" y="836712"/>
            <a:ext cx="4402832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solidFill>
                  <a:schemeClr val="tx1"/>
                </a:solidFill>
              </a:rPr>
              <a:t>With your partner list as many different types of Energy as you can </a:t>
            </a:r>
            <a:endParaRPr lang="en-GB" sz="66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03848" y="0"/>
            <a:ext cx="5976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CONNECT ACTIVITY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0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Watch the video clip and try and write down the </a:t>
            </a:r>
            <a:r>
              <a:rPr lang="en-GB" dirty="0" smtClean="0"/>
              <a:t>10 </a:t>
            </a:r>
            <a:r>
              <a:rPr lang="en-GB" dirty="0"/>
              <a:t>energy types</a:t>
            </a:r>
            <a:endParaRPr lang="en-US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ACTIVATE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47664" y="2852936"/>
            <a:ext cx="6048672" cy="2808312"/>
          </a:xfrm>
          <a:prstGeom prst="cloudCallout">
            <a:avLst>
              <a:gd name="adj1" fmla="val -40090"/>
              <a:gd name="adj2" fmla="val 28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  <a:endParaRPr lang="en-GB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57958" y="5733256"/>
            <a:ext cx="5694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http://</a:t>
            </a:r>
            <a:r>
              <a:rPr lang="en-GB" dirty="0">
                <a:hlinkClick r:id="rId2"/>
              </a:rPr>
              <a:t>www.youtube.com/watch?v=kbQc-XUrWvo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4667" r="45278" b="23333"/>
          <a:stretch/>
        </p:blipFill>
        <p:spPr bwMode="auto">
          <a:xfrm>
            <a:off x="1763688" y="980728"/>
            <a:ext cx="5688632" cy="45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ACTIVATE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07090"/>
            <a:ext cx="2895600" cy="365125"/>
          </a:xfrm>
        </p:spPr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1855604"/>
            <a:ext cx="6131024" cy="2952327"/>
          </a:xfrm>
          <a:prstGeom prst="cloudCallout">
            <a:avLst>
              <a:gd name="adj1" fmla="val -40090"/>
              <a:gd name="adj2" fmla="val 287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  <a:endParaRPr lang="en-GB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387" y="1567572"/>
            <a:ext cx="140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sound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124" y="4735924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nuclear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0102" y="1305962"/>
            <a:ext cx="203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electrical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35230" y="5259144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elastic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1315" y="1196752"/>
            <a:ext cx="1970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chemical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9752" y="5232568"/>
            <a:ext cx="2770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gravitational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90" y="3126710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kinetic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7344" y="2615322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1567" y="379982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light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4794" y="4735924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magnetic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DEMONSTRATE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3624" y="0"/>
            <a:ext cx="4906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35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6600" b="1" dirty="0" smtClean="0">
                <a:latin typeface="Comic Sans MS" pitchFamily="66" charset="0"/>
              </a:rPr>
              <a:t>ACTIVATE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5445224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 up your own rhyme using the first letter of each energy sources</a:t>
            </a:r>
            <a:endParaRPr lang="en-US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446303" y="1099251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H</a:t>
            </a:r>
            <a:r>
              <a:rPr lang="en-GB" dirty="0" smtClean="0"/>
              <a:t>ow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an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ir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</a:t>
            </a:r>
            <a:r>
              <a:rPr lang="en-GB" dirty="0" smtClean="0"/>
              <a:t>earn  and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dirty="0" smtClean="0"/>
              <a:t>now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ight or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</a:t>
            </a:r>
            <a:r>
              <a:rPr lang="en-GB" dirty="0" smtClean="0"/>
              <a:t>ine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nergy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reats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ajestically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7703" y="109925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HEAT</a:t>
            </a:r>
          </a:p>
          <a:p>
            <a:r>
              <a:rPr lang="en-GB" dirty="0" smtClean="0"/>
              <a:t>CHEMICAL</a:t>
            </a:r>
          </a:p>
          <a:p>
            <a:r>
              <a:rPr lang="en-GB" dirty="0" smtClean="0"/>
              <a:t>SOUND</a:t>
            </a:r>
          </a:p>
          <a:p>
            <a:r>
              <a:rPr lang="en-GB" dirty="0" smtClean="0"/>
              <a:t>LIGHT  and</a:t>
            </a:r>
          </a:p>
          <a:p>
            <a:r>
              <a:rPr lang="en-GB" dirty="0" smtClean="0"/>
              <a:t>KINETIC</a:t>
            </a:r>
          </a:p>
          <a:p>
            <a:r>
              <a:rPr lang="en-GB" dirty="0" smtClean="0"/>
              <a:t>ELASTIC or</a:t>
            </a:r>
          </a:p>
          <a:p>
            <a:r>
              <a:rPr lang="en-GB" dirty="0" smtClean="0"/>
              <a:t>NUCLEAR</a:t>
            </a:r>
          </a:p>
          <a:p>
            <a:r>
              <a:rPr lang="en-GB" dirty="0" smtClean="0"/>
              <a:t>ELECTRICAL</a:t>
            </a:r>
          </a:p>
          <a:p>
            <a:r>
              <a:rPr lang="en-GB" dirty="0" smtClean="0"/>
              <a:t>GRAVITATIONAL</a:t>
            </a:r>
          </a:p>
          <a:p>
            <a:r>
              <a:rPr lang="en-GB" dirty="0" smtClean="0"/>
              <a:t>MAGNETIC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3151" r="26265" b="16077"/>
          <a:stretch>
            <a:fillRect/>
          </a:stretch>
        </p:blipFill>
        <p:spPr bwMode="auto">
          <a:xfrm>
            <a:off x="2215144" y="2011742"/>
            <a:ext cx="4725144" cy="47251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-900608" y="980728"/>
            <a:ext cx="1051316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800" b="1" dirty="0"/>
              <a:t>Today’s Target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</a:t>
            </a:r>
            <a:r>
              <a:rPr lang="en-GB" sz="2800" b="1" dirty="0">
                <a:solidFill>
                  <a:srgbClr val="FF0000"/>
                </a:solidFill>
              </a:rPr>
              <a:t>State </a:t>
            </a:r>
            <a:r>
              <a:rPr lang="en-GB" sz="2800" b="1" dirty="0" smtClean="0">
                <a:solidFill>
                  <a:srgbClr val="FF0000"/>
                </a:solidFill>
              </a:rPr>
              <a:t>10 </a:t>
            </a:r>
            <a:r>
              <a:rPr lang="en-GB" sz="2800" b="1" dirty="0">
                <a:solidFill>
                  <a:srgbClr val="FF0000"/>
                </a:solidFill>
              </a:rPr>
              <a:t>different forms of </a:t>
            </a:r>
            <a:r>
              <a:rPr lang="en-GB" sz="2800" b="1" dirty="0" smtClean="0">
                <a:solidFill>
                  <a:srgbClr val="FF0000"/>
                </a:solidFill>
              </a:rPr>
              <a:t>Energy – L4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-Understand </a:t>
            </a:r>
            <a:r>
              <a:rPr lang="en-GB" sz="2800" dirty="0"/>
              <a:t>that energy is not created or </a:t>
            </a:r>
            <a:r>
              <a:rPr lang="en-GB" sz="2800" dirty="0" smtClean="0"/>
              <a:t>           </a:t>
            </a:r>
          </a:p>
          <a:p>
            <a:r>
              <a:rPr lang="en-GB" sz="2800" dirty="0" smtClean="0"/>
              <a:t>                        destroyed </a:t>
            </a:r>
            <a:r>
              <a:rPr lang="en-GB" sz="2800" dirty="0"/>
              <a:t>only transferred into one form or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another – </a:t>
            </a:r>
            <a:r>
              <a:rPr lang="en-GB" sz="2800" dirty="0" smtClean="0">
                <a:solidFill>
                  <a:srgbClr val="FF0000"/>
                </a:solidFill>
              </a:rPr>
              <a:t>L5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		</a:t>
            </a:r>
            <a:r>
              <a:rPr lang="en-GB" sz="2800" b="1" dirty="0" smtClean="0"/>
              <a:t>Steps </a:t>
            </a:r>
            <a:r>
              <a:rPr lang="en-GB" sz="2800" b="1" dirty="0"/>
              <a:t>to Success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</a:t>
            </a:r>
            <a:r>
              <a:rPr lang="en-GB" sz="2800" b="1" dirty="0" smtClean="0">
                <a:solidFill>
                  <a:srgbClr val="FF0000"/>
                </a:solidFill>
              </a:rPr>
              <a:t>State the names of all the different energy types – L4b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dirty="0"/>
              <a:t>		</a:t>
            </a:r>
            <a:r>
              <a:rPr lang="en-GB" sz="2800" dirty="0" smtClean="0"/>
              <a:t>-Give examples of where energy comes from – </a:t>
            </a:r>
            <a:r>
              <a:rPr lang="en-GB" sz="2800" dirty="0" smtClean="0">
                <a:solidFill>
                  <a:srgbClr val="FF0000"/>
                </a:solidFill>
              </a:rPr>
              <a:t>L4a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/>
              <a:t>		Path to Progress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-Describe the Law of Conservation of Energy – </a:t>
            </a:r>
            <a:r>
              <a:rPr lang="en-GB" sz="2800" dirty="0" smtClean="0">
                <a:solidFill>
                  <a:srgbClr val="FF0000"/>
                </a:solidFill>
              </a:rPr>
              <a:t>L5c</a:t>
            </a:r>
            <a:endParaRPr lang="en-GB" sz="2800" dirty="0"/>
          </a:p>
          <a:p>
            <a:endParaRPr lang="en-US" sz="2800" b="1" u="sng" dirty="0"/>
          </a:p>
        </p:txBody>
      </p:sp>
      <p:pic>
        <p:nvPicPr>
          <p:cNvPr id="5" name="Picture 4" descr="C:\Users\lbennett\Documents\Downloads\arrow.jpg"/>
          <p:cNvPicPr/>
          <p:nvPr/>
        </p:nvPicPr>
        <p:blipFill>
          <a:blip r:embed="rId4" cstate="print"/>
          <a:srcRect t="7848"/>
          <a:stretch>
            <a:fillRect/>
          </a:stretch>
        </p:blipFill>
        <p:spPr bwMode="auto">
          <a:xfrm>
            <a:off x="107504" y="1268760"/>
            <a:ext cx="792088" cy="7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Feet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5692">
            <a:off x="228729" y="3598362"/>
            <a:ext cx="623358" cy="10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10087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9915" y="6492875"/>
            <a:ext cx="2895600" cy="365125"/>
          </a:xfrm>
        </p:spPr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35896" y="44624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 smtClean="0"/>
              <a:t>LEARNING OUTCOMES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4527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-27384"/>
            <a:ext cx="5350532" cy="926976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DEMONSTRATE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454"/>
            <a:ext cx="8229600" cy="524177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 car is moving (_______ energy)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engine is hot (______ energy)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headlights are on( ______ energy)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</a:t>
            </a:r>
            <a:r>
              <a:rPr lang="en-GB" dirty="0"/>
              <a:t>is making a lot of noise ( </a:t>
            </a:r>
            <a:r>
              <a:rPr lang="en-GB" dirty="0" smtClean="0"/>
              <a:t>_____ energy</a:t>
            </a:r>
            <a:r>
              <a:rPr lang="en-GB" dirty="0"/>
              <a:t>). 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Inside </a:t>
            </a:r>
            <a:r>
              <a:rPr lang="en-GB" dirty="0"/>
              <a:t>the car battery are chemicals </a:t>
            </a:r>
            <a:r>
              <a:rPr lang="en-GB" dirty="0" smtClean="0"/>
              <a:t>(_________ energy</a:t>
            </a:r>
            <a:r>
              <a:rPr lang="en-GB" dirty="0"/>
              <a:t>) which store energy.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</a:t>
            </a:r>
            <a:r>
              <a:rPr lang="en-GB" dirty="0"/>
              <a:t>are lots of wires which pass </a:t>
            </a:r>
            <a:r>
              <a:rPr lang="en-GB" dirty="0" smtClean="0"/>
              <a:t>(__________ energy</a:t>
            </a:r>
            <a:r>
              <a:rPr lang="en-GB" dirty="0"/>
              <a:t>) to the controls. 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car seat is springy </a:t>
            </a:r>
            <a:r>
              <a:rPr lang="en-GB" dirty="0" smtClean="0"/>
              <a:t>(________ energy</a:t>
            </a:r>
            <a:r>
              <a:rPr lang="en-GB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</a:t>
            </a:r>
            <a:r>
              <a:rPr lang="en-GB" dirty="0"/>
              <a:t>the car is left on a hill without the handbrake on it will roll down because of </a:t>
            </a:r>
            <a:r>
              <a:rPr lang="en-GB" dirty="0" smtClean="0"/>
              <a:t>(______________ energy</a:t>
            </a:r>
            <a:r>
              <a:rPr lang="en-GB" dirty="0"/>
              <a:t>).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smtClean="0"/>
              <a:t>A High Performing Specialist School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21664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KINETIC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6910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HEAT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08074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LIGHT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58479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SOUND 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37688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CHEMICAL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24098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ELECTRICAL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46730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ELASTIC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8675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GRAVITATIONAL</a:t>
            </a:r>
            <a:endParaRPr lang="en-GB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8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2" t="23151" r="26265" b="16077"/>
          <a:stretch>
            <a:fillRect/>
          </a:stretch>
        </p:blipFill>
        <p:spPr bwMode="auto">
          <a:xfrm>
            <a:off x="2215144" y="2011742"/>
            <a:ext cx="4725144" cy="47251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-756592" y="980728"/>
            <a:ext cx="1008112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 smtClean="0"/>
          </a:p>
          <a:p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800" b="1" dirty="0"/>
              <a:t>Today’s Target 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	-</a:t>
            </a:r>
            <a:r>
              <a:rPr lang="en-GB" sz="2800" dirty="0"/>
              <a:t>State </a:t>
            </a:r>
            <a:r>
              <a:rPr lang="en-GB" sz="2800" dirty="0" smtClean="0"/>
              <a:t>10 </a:t>
            </a:r>
            <a:r>
              <a:rPr lang="en-GB" sz="2800" dirty="0"/>
              <a:t>different forms of </a:t>
            </a:r>
            <a:r>
              <a:rPr lang="en-GB" sz="2800" dirty="0" smtClean="0"/>
              <a:t>Energy – </a:t>
            </a:r>
            <a:r>
              <a:rPr lang="en-GB" sz="2800" dirty="0" smtClean="0">
                <a:solidFill>
                  <a:srgbClr val="FF0000"/>
                </a:solidFill>
              </a:rPr>
              <a:t>L4 </a:t>
            </a:r>
            <a:endParaRPr lang="en-GB" sz="2800" dirty="0" smtClean="0"/>
          </a:p>
          <a:p>
            <a:r>
              <a:rPr lang="en-GB" sz="2800" dirty="0"/>
              <a:t>	</a:t>
            </a:r>
            <a:r>
              <a:rPr lang="en-GB" sz="2800" dirty="0" smtClean="0"/>
              <a:t>	-Understand </a:t>
            </a:r>
            <a:r>
              <a:rPr lang="en-GB" sz="2800" dirty="0"/>
              <a:t>that energy is not created or </a:t>
            </a:r>
            <a:r>
              <a:rPr lang="en-GB" sz="2800" dirty="0" smtClean="0"/>
              <a:t>           </a:t>
            </a:r>
          </a:p>
          <a:p>
            <a:r>
              <a:rPr lang="en-GB" sz="2800" dirty="0" smtClean="0"/>
              <a:t>                        destroyed </a:t>
            </a:r>
            <a:r>
              <a:rPr lang="en-GB" sz="2800" dirty="0"/>
              <a:t>only transferred into one form or </a:t>
            </a:r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another – </a:t>
            </a:r>
            <a:r>
              <a:rPr lang="en-GB" sz="2800" dirty="0" smtClean="0">
                <a:solidFill>
                  <a:srgbClr val="FF0000"/>
                </a:solidFill>
              </a:rPr>
              <a:t>L5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		</a:t>
            </a:r>
            <a:r>
              <a:rPr lang="en-GB" sz="2800" b="1" dirty="0" smtClean="0"/>
              <a:t>Steps </a:t>
            </a:r>
            <a:r>
              <a:rPr lang="en-GB" sz="2800" b="1" dirty="0"/>
              <a:t>to Success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-State the names of all the different energy types – </a:t>
            </a:r>
            <a:r>
              <a:rPr lang="en-GB" sz="2800" dirty="0" smtClean="0">
                <a:solidFill>
                  <a:srgbClr val="FF0000"/>
                </a:solidFill>
              </a:rPr>
              <a:t>L4b</a:t>
            </a:r>
            <a:endParaRPr lang="en-GB" sz="2800" dirty="0"/>
          </a:p>
          <a:p>
            <a:r>
              <a:rPr lang="en-GB" sz="2800" dirty="0"/>
              <a:t>		</a:t>
            </a:r>
            <a:r>
              <a:rPr lang="en-GB" sz="2800" dirty="0" smtClean="0"/>
              <a:t>-</a:t>
            </a:r>
            <a:r>
              <a:rPr lang="en-GB" sz="2800" b="1" dirty="0" smtClean="0">
                <a:solidFill>
                  <a:srgbClr val="FF0000"/>
                </a:solidFill>
              </a:rPr>
              <a:t>Give examples of where energy comes from – L4a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/>
              <a:t>		Path to Progress</a:t>
            </a:r>
          </a:p>
          <a:p>
            <a:r>
              <a:rPr lang="en-GB" sz="2800" dirty="0"/>
              <a:t>		</a:t>
            </a:r>
            <a:r>
              <a:rPr lang="en-GB" sz="2800" dirty="0" smtClean="0"/>
              <a:t>-Describe the Law of Conservation of Energy – </a:t>
            </a:r>
            <a:r>
              <a:rPr lang="en-GB" sz="2800" dirty="0" smtClean="0">
                <a:solidFill>
                  <a:srgbClr val="FF0000"/>
                </a:solidFill>
              </a:rPr>
              <a:t>L5c</a:t>
            </a:r>
            <a:endParaRPr lang="en-GB" sz="2800" dirty="0"/>
          </a:p>
          <a:p>
            <a:endParaRPr lang="en-US" sz="2800" b="1" u="sng" dirty="0"/>
          </a:p>
        </p:txBody>
      </p:sp>
      <p:pic>
        <p:nvPicPr>
          <p:cNvPr id="5" name="Picture 4" descr="C:\Users\lbennett\Documents\Downloads\arrow.jpg"/>
          <p:cNvPicPr/>
          <p:nvPr/>
        </p:nvPicPr>
        <p:blipFill>
          <a:blip r:embed="rId4" cstate="print"/>
          <a:srcRect t="7848"/>
          <a:stretch>
            <a:fillRect/>
          </a:stretch>
        </p:blipFill>
        <p:spPr bwMode="auto">
          <a:xfrm>
            <a:off x="107504" y="1268760"/>
            <a:ext cx="792088" cy="7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Feet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5692">
            <a:off x="228729" y="3598362"/>
            <a:ext cx="623358" cy="105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445224"/>
            <a:ext cx="10087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9915" y="6492875"/>
            <a:ext cx="2895600" cy="365125"/>
          </a:xfrm>
        </p:spPr>
        <p:txBody>
          <a:bodyPr/>
          <a:lstStyle/>
          <a:p>
            <a:r>
              <a:rPr lang="en-GB" dirty="0" smtClean="0"/>
              <a:t>A High Performing Specialist School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635896" y="44624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u="sng" dirty="0" smtClean="0"/>
              <a:t>LEARNING OUTCOMES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265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475</Words>
  <Application>Microsoft Macintosh PowerPoint</Application>
  <PresentationFormat>On-screen Show (4:3)</PresentationFormat>
  <Paragraphs>186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DEMONSTRATE</vt:lpstr>
      <vt:lpstr>PowerPoint Presentation</vt:lpstr>
      <vt:lpstr>Law of Conservation Of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Radclyffe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Haswell</dc:creator>
  <cp:lastModifiedBy>Kerrie Cogger</cp:lastModifiedBy>
  <cp:revision>49</cp:revision>
  <dcterms:created xsi:type="dcterms:W3CDTF">2011-12-01T10:28:02Z</dcterms:created>
  <dcterms:modified xsi:type="dcterms:W3CDTF">2014-03-06T09:14:55Z</dcterms:modified>
</cp:coreProperties>
</file>